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256" r:id="rId3"/>
    <p:sldId id="257" r:id="rId4"/>
    <p:sldId id="258" r:id="rId5"/>
    <p:sldId id="266" r:id="rId6"/>
    <p:sldId id="268" r:id="rId7"/>
    <p:sldId id="262" r:id="rId8"/>
    <p:sldId id="260" r:id="rId9"/>
    <p:sldId id="261" r:id="rId10"/>
    <p:sldId id="263" r:id="rId11"/>
    <p:sldId id="265" r:id="rId12"/>
    <p:sldId id="296" r:id="rId13"/>
    <p:sldId id="259" r:id="rId14"/>
    <p:sldId id="267" r:id="rId15"/>
    <p:sldId id="269" r:id="rId16"/>
    <p:sldId id="295" r:id="rId17"/>
    <p:sldId id="271" r:id="rId18"/>
    <p:sldId id="270" r:id="rId19"/>
    <p:sldId id="272" r:id="rId20"/>
    <p:sldId id="273" r:id="rId21"/>
    <p:sldId id="274" r:id="rId22"/>
    <p:sldId id="280" r:id="rId23"/>
    <p:sldId id="283" r:id="rId24"/>
    <p:sldId id="282" r:id="rId25"/>
    <p:sldId id="275" r:id="rId26"/>
    <p:sldId id="276" r:id="rId27"/>
    <p:sldId id="278" r:id="rId28"/>
    <p:sldId id="285" r:id="rId29"/>
    <p:sldId id="286" r:id="rId30"/>
    <p:sldId id="294" r:id="rId31"/>
    <p:sldId id="293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85675" autoAdjust="0"/>
  </p:normalViewPr>
  <p:slideViewPr>
    <p:cSldViewPr snapToGrid="0">
      <p:cViewPr varScale="1">
        <p:scale>
          <a:sx n="63" d="100"/>
          <a:sy n="63" d="100"/>
        </p:scale>
        <p:origin x="157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48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B93B9-9775-45E1-960B-97F842956834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C5D3-EAD1-47C3-AF7C-EBB915AF34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57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深澳岬角為台灣東北部頗具代表性的東北</a:t>
            </a:r>
            <a:r>
              <a:rPr lang="en-US" altLang="zh-TW" dirty="0" smtClean="0"/>
              <a:t>-</a:t>
            </a:r>
            <a:r>
              <a:rPr lang="zh-TW" altLang="en-US" dirty="0" smtClean="0"/>
              <a:t>西南走向的岬角</a:t>
            </a:r>
            <a:r>
              <a:rPr lang="en-US" altLang="zh-TW" dirty="0" smtClean="0"/>
              <a:t>. </a:t>
            </a:r>
          </a:p>
          <a:p>
            <a:r>
              <a:rPr lang="zh-TW" altLang="en-US" dirty="0" smtClean="0"/>
              <a:t>岬角常為砂岩為主的單面山結構</a:t>
            </a:r>
            <a:r>
              <a:rPr lang="en-US" altLang="zh-TW" dirty="0" smtClean="0"/>
              <a:t>. </a:t>
            </a:r>
          </a:p>
          <a:p>
            <a:r>
              <a:rPr lang="zh-TW" altLang="en-US" dirty="0" smtClean="0"/>
              <a:t>是台灣古老的沉積岩露頭區域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144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海蝕隙：海崖受海水侵蝕形成的縫隙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312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蕈狀岩是台灣東北角相當有代表性的地質，深澳岬的蕈狀岩數量與密度均不亞於野柳地區</a:t>
            </a:r>
            <a:endParaRPr lang="en-US" altLang="zh-TW" dirty="0" smtClean="0"/>
          </a:p>
          <a:p>
            <a:r>
              <a:rPr lang="zh-TW" altLang="en-US" dirty="0" smtClean="0"/>
              <a:t>是相當值得保育的自然海岸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815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蕈狀岩的成因</a:t>
            </a:r>
            <a:endParaRPr lang="en-US" altLang="zh-TW" dirty="0" smtClean="0"/>
          </a:p>
          <a:p>
            <a:r>
              <a:rPr lang="zh-TW" altLang="en-US" dirty="0" smtClean="0"/>
              <a:t>蕈狀岩因為砂岩的硬度不同，導致風化速度不同</a:t>
            </a:r>
            <a:endParaRPr lang="en-US" altLang="zh-TW" dirty="0" smtClean="0"/>
          </a:p>
          <a:p>
            <a:r>
              <a:rPr lang="zh-TW" altLang="en-US" dirty="0" smtClean="0"/>
              <a:t>上層含鈣質的砂岩較硬</a:t>
            </a:r>
            <a:endParaRPr lang="en-US" altLang="zh-TW" dirty="0" smtClean="0"/>
          </a:p>
          <a:p>
            <a:r>
              <a:rPr lang="zh-TW" altLang="en-US" dirty="0" smtClean="0"/>
              <a:t>下層以泥質為主的砂岩較軟</a:t>
            </a:r>
            <a:endParaRPr lang="en-US" altLang="zh-TW" dirty="0" smtClean="0"/>
          </a:p>
          <a:p>
            <a:r>
              <a:rPr lang="zh-TW" altLang="en-US" dirty="0" smtClean="0"/>
              <a:t>因而形成蕈狀結構</a:t>
            </a:r>
            <a:endParaRPr lang="en-US" altLang="zh-TW" dirty="0" smtClean="0"/>
          </a:p>
          <a:p>
            <a:r>
              <a:rPr lang="zh-TW" altLang="en-US" dirty="0" smtClean="0"/>
              <a:t>蕈狀岩的頭部，蜂巢狀的構造，是風蝕的結果</a:t>
            </a:r>
            <a:endParaRPr lang="en-US" altLang="zh-TW" dirty="0" smtClean="0"/>
          </a:p>
          <a:p>
            <a:r>
              <a:rPr lang="zh-TW" altLang="en-US" dirty="0" smtClean="0"/>
              <a:t>細小的砂粒於小縫隙中，因風吹而使砂粒將縫隙挖大</a:t>
            </a:r>
            <a:endParaRPr lang="en-US" altLang="zh-TW" dirty="0" smtClean="0"/>
          </a:p>
          <a:p>
            <a:r>
              <a:rPr lang="zh-TW" altLang="en-US" dirty="0" smtClean="0"/>
              <a:t>因而成形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377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左上：結核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於泥質砂岩的層積過程中，混入較硬的鈣質砂岩顆粒，造成侵蝕速度不均而成</a:t>
            </a:r>
            <a:endParaRPr lang="en-US" altLang="zh-TW" dirty="0" smtClean="0"/>
          </a:p>
          <a:p>
            <a:r>
              <a:rPr lang="zh-TW" altLang="en-US" dirty="0" smtClean="0"/>
              <a:t>右上：壺穴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因砂粒聚集於縫隙中，隨著海浪與海風侵蝕，使砂粒將縫隙挖大，因而形成壺穴</a:t>
            </a:r>
            <a:endParaRPr lang="en-US" altLang="zh-TW" dirty="0" smtClean="0"/>
          </a:p>
          <a:p>
            <a:r>
              <a:rPr lang="zh-TW" altLang="en-US" dirty="0" smtClean="0"/>
              <a:t>左下：礫石海灘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於蕈狀岩侵蝕末期，蕈狀岩斷頭，僅留下鈣質砂岩的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頭部</a:t>
            </a:r>
            <a:r>
              <a:rPr lang="en-US" altLang="zh-TW" dirty="0" smtClean="0"/>
              <a:t>”</a:t>
            </a:r>
            <a:r>
              <a:rPr lang="zh-TW" altLang="en-US" dirty="0" smtClean="0"/>
              <a:t>。此類礫石灘出現於單面山的南側，如深澳岬南側，野柳岬南側均可見到這樣的礫石灘</a:t>
            </a:r>
            <a:endParaRPr lang="en-US" altLang="zh-TW" dirty="0" smtClean="0"/>
          </a:p>
          <a:p>
            <a:r>
              <a:rPr lang="zh-TW" altLang="en-US" dirty="0" smtClean="0"/>
              <a:t>右下：深澳岬角的泥質砂岩中，常可見到化石分布，包含生痕化石、貝殼化石、海膽化石等。圖為生痕化石。生痕化石為生物活動所遺留下來的痕跡化石。圖中的生痕化石應為軟體動物挖掘泥地所遺留下來的洞穴，洞穴受後期含鈣質的砂粒填充，因此較泥質堅硬，因此洞穴痕跡突出於泥質砂岩之上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481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深澳岬角的海膽化石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5816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TW" altLang="en-US" sz="1369" smtClean="0">
              <a:latin typeface="Arial" panose="020B0604020202020204" pitchFamily="34" charset="0"/>
            </a:endParaRPr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52500"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52500"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52500"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52500"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3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09101D8-0BAC-40BC-936C-72D6FBC5018F}" type="slidenum">
              <a:rPr lang="en-US" altLang="zh-TW" sz="1200" smtClean="0"/>
              <a:pPr/>
              <a:t>16</a:t>
            </a:fld>
            <a:endParaRPr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428227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深澳岬角的風衝海岸林植被外觀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43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深澳岬角常見的海濱植物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287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深澳當地所見的鳥類</a:t>
            </a:r>
            <a:endParaRPr lang="en-US" altLang="zh-TW" dirty="0" smtClean="0"/>
          </a:p>
          <a:p>
            <a:r>
              <a:rPr lang="zh-TW" altLang="en-US" dirty="0" smtClean="0"/>
              <a:t>左上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白鶺鴒</a:t>
            </a:r>
            <a:endParaRPr lang="en-US" altLang="zh-TW" dirty="0" smtClean="0"/>
          </a:p>
          <a:p>
            <a:r>
              <a:rPr lang="zh-TW" altLang="en-US" dirty="0" smtClean="0"/>
              <a:t>右上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黃頭鷺</a:t>
            </a:r>
            <a:endParaRPr lang="en-US" altLang="zh-TW" dirty="0" smtClean="0"/>
          </a:p>
          <a:p>
            <a:r>
              <a:rPr lang="zh-TW" altLang="en-US" dirty="0" smtClean="0"/>
              <a:t>下圖：一級保育類鳥類：遊隼。遊隼利用深澳岬角的海崖上覓食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889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深澳當地的近海水產</a:t>
            </a:r>
            <a:endParaRPr lang="en-US" altLang="zh-TW" dirty="0" smtClean="0"/>
          </a:p>
          <a:p>
            <a:r>
              <a:rPr lang="zh-TW" altLang="en-US" dirty="0" smtClean="0"/>
              <a:t>上：黑毛</a:t>
            </a:r>
            <a:endParaRPr lang="en-US" altLang="zh-TW" dirty="0" smtClean="0"/>
          </a:p>
          <a:p>
            <a:r>
              <a:rPr lang="zh-TW" altLang="en-US" dirty="0" smtClean="0"/>
              <a:t>左下：龍蝦</a:t>
            </a:r>
            <a:endParaRPr lang="en-US" altLang="zh-TW" dirty="0" smtClean="0"/>
          </a:p>
          <a:p>
            <a:r>
              <a:rPr lang="zh-TW" altLang="en-US" dirty="0" smtClean="0"/>
              <a:t>右下：九孔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39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深澳岬角的位置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08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深澳岬角與後方的港仔尾山，均為典型的沉積砂岩單面山</a:t>
            </a:r>
            <a:endParaRPr lang="en-US" altLang="zh-TW" dirty="0" smtClean="0"/>
          </a:p>
          <a:p>
            <a:r>
              <a:rPr lang="zh-TW" altLang="en-US" dirty="0" smtClean="0"/>
              <a:t>單面山的南側平緩，而北側則陡峭形成海崖</a:t>
            </a:r>
            <a:endParaRPr lang="en-US" altLang="zh-TW" dirty="0" smtClean="0"/>
          </a:p>
          <a:p>
            <a:r>
              <a:rPr lang="zh-TW" altLang="en-US" dirty="0" smtClean="0"/>
              <a:t>知名的地質公園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野柳也是一個單面山為主的結構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544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深澳岬有名的地景之一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酋長岩，就是單面山的北側，</a:t>
            </a:r>
            <a:endParaRPr lang="en-US" altLang="zh-TW" dirty="0" smtClean="0"/>
          </a:p>
          <a:p>
            <a:r>
              <a:rPr lang="zh-TW" altLang="en-US" dirty="0" smtClean="0"/>
              <a:t>陡峭的海崖提供了一級保育類鳥類：遊隼的棲息地。</a:t>
            </a:r>
            <a:endParaRPr lang="en-US" altLang="zh-TW" dirty="0" smtClean="0"/>
          </a:p>
          <a:p>
            <a:r>
              <a:rPr lang="zh-TW" altLang="en-US" dirty="0" smtClean="0"/>
              <a:t>而崖上也是許多海濱植物的生育地。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812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象鼻岩</a:t>
            </a:r>
            <a:endParaRPr lang="en-US" altLang="zh-TW" dirty="0" smtClean="0"/>
          </a:p>
          <a:p>
            <a:r>
              <a:rPr lang="zh-TW" altLang="en-US" dirty="0" smtClean="0"/>
              <a:t>深澳地區最具代表，也最受遊客青睞的景點。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28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台灣本島唯一的象鼻岩地形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855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象鼻岩為海蝕拱地形</a:t>
            </a:r>
            <a:endParaRPr lang="en-US" altLang="zh-TW" dirty="0" smtClean="0"/>
          </a:p>
          <a:p>
            <a:r>
              <a:rPr lang="zh-TW" altLang="en-US" dirty="0" smtClean="0"/>
              <a:t>世界上具有海石拱的區域，常列為保護區或自然遺產</a:t>
            </a:r>
            <a:endParaRPr lang="en-US" altLang="zh-TW" dirty="0" smtClean="0"/>
          </a:p>
          <a:p>
            <a:r>
              <a:rPr lang="zh-TW" altLang="en-US" dirty="0" smtClean="0"/>
              <a:t>圖中列舉了幾個世界知名的海蝕拱</a:t>
            </a:r>
            <a:endParaRPr lang="en-US" altLang="zh-TW" dirty="0" smtClean="0"/>
          </a:p>
          <a:p>
            <a:r>
              <a:rPr lang="zh-TW" altLang="en-US" dirty="0" smtClean="0"/>
              <a:t>而台灣唯一的海蝕拱就在深澳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084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海石拱的成因</a:t>
            </a:r>
            <a:endParaRPr lang="en-US" altLang="zh-TW" dirty="0" smtClean="0"/>
          </a:p>
          <a:p>
            <a:r>
              <a:rPr lang="zh-TW" altLang="en-US" dirty="0" smtClean="0"/>
              <a:t>海石拱在侵蝕末期會形成海蝕柱</a:t>
            </a:r>
            <a:endParaRPr lang="en-US" altLang="zh-TW" dirty="0" smtClean="0"/>
          </a:p>
          <a:p>
            <a:r>
              <a:rPr lang="zh-TW" altLang="en-US" dirty="0" smtClean="0"/>
              <a:t>如深澳灣南側的南雅即有一知名的海蝕柱</a:t>
            </a:r>
            <a:endParaRPr lang="en-US" altLang="zh-TW" dirty="0" smtClean="0"/>
          </a:p>
          <a:p>
            <a:r>
              <a:rPr lang="zh-TW" altLang="en-US" dirty="0" smtClean="0"/>
              <a:t>而在岩石海海岸當中，也可見到海蝕隙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808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由海上看象鼻岩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DC5D3-EAD1-47C3-AF7C-EBB915AF34F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67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0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79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18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9296"/>
            <a:ext cx="3851920" cy="341952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rgbClr val="5A702C"/>
                </a:solidFill>
                <a:latin typeface="Arial" panose="020B0604020202020204" pitchFamily="34" charset="0"/>
                <a:ea typeface="華康粗圓體" pitchFamily="49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l"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itchFamily="2" charset="2"/>
              <a:buChar char="n"/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Ø"/>
              <a:defRPr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3"/>
          </p:nvPr>
        </p:nvSpPr>
        <p:spPr>
          <a:xfrm>
            <a:off x="1907381" y="0"/>
            <a:ext cx="5329237" cy="692680"/>
          </a:xfrm>
        </p:spPr>
        <p:txBody>
          <a:bodyPr lIns="0" tIns="0" rIns="0" bIns="0" anchor="ctr" anchorCtr="1"/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 dirty="0" smtClean="0"/>
              <a:t>按一下以編輯母片文字</a:t>
            </a:r>
            <a:endParaRPr lang="zh-TW" altLang="en-US" dirty="0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52AE14-B58E-4233-B823-223B6F1FA0E2}" type="datetime1">
              <a:rPr lang="zh-TW" altLang="en-US" smtClean="0"/>
              <a:pPr>
                <a:defRPr/>
              </a:pPr>
              <a:t>2018/3/12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6"/>
          </p:nvPr>
        </p:nvSpPr>
        <p:spPr>
          <a:xfrm>
            <a:off x="8460432" y="111125"/>
            <a:ext cx="6480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BA2297-C841-46D3-BC67-69071C9C687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04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 userDrawn="1"/>
        </p:nvGrpSpPr>
        <p:grpSpPr bwMode="auto">
          <a:xfrm>
            <a:off x="0" y="0"/>
            <a:ext cx="9144000" cy="6453188"/>
            <a:chOff x="-238757" y="0"/>
            <a:chExt cx="10585176" cy="6453336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757" y="620688"/>
              <a:ext cx="10585176" cy="583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757" y="0"/>
              <a:ext cx="10585176" cy="69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219F7-62B6-4FDD-BA60-F111359E8F7B}" type="datetime1">
              <a:rPr lang="zh-TW" altLang="en-US"/>
              <a:pPr>
                <a:defRPr/>
              </a:pPr>
              <a:t>2018/3/12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839075" y="111125"/>
            <a:ext cx="1270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8952-4E95-4C43-989D-D03921BD02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274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9"/>
          <p:cNvGrpSpPr>
            <a:grpSpLocks/>
          </p:cNvGrpSpPr>
          <p:nvPr userDrawn="1"/>
        </p:nvGrpSpPr>
        <p:grpSpPr bwMode="auto">
          <a:xfrm>
            <a:off x="0" y="0"/>
            <a:ext cx="9144000" cy="6453188"/>
            <a:chOff x="-238757" y="0"/>
            <a:chExt cx="10585176" cy="6453336"/>
          </a:xfrm>
        </p:grpSpPr>
        <p:pic>
          <p:nvPicPr>
            <p:cNvPr id="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757" y="620688"/>
              <a:ext cx="10585176" cy="583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757" y="0"/>
              <a:ext cx="10585176" cy="69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0" y="-100013"/>
            <a:ext cx="8229600" cy="54927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884F5-540D-4DB2-B873-4D6C02646909}" type="datetime1">
              <a:rPr lang="zh-TW" altLang="en-US"/>
              <a:pPr>
                <a:defRPr/>
              </a:pPr>
              <a:t>2018/3/12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27233-ACCA-494E-899B-BA1853DDC4F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74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83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38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60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66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34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317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7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9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85BF6-69C9-4A11-A0E7-3816A02CACBC}" type="datetimeFigureOut">
              <a:rPr lang="zh-TW" altLang="en-US" smtClean="0"/>
              <a:t>2018/3/12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DB55-908F-4AFF-B659-52007FBBF1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392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836613"/>
            <a:ext cx="82296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B884E9-5482-406E-A7A1-C7B727C6283A}" type="datetime1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標題 1"/>
          <p:cNvSpPr txBox="1">
            <a:spLocks/>
          </p:cNvSpPr>
          <p:nvPr userDrawn="1"/>
        </p:nvSpPr>
        <p:spPr>
          <a:xfrm>
            <a:off x="0" y="0"/>
            <a:ext cx="3851920" cy="3419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en-US" sz="2000" kern="1200">
                <a:solidFill>
                  <a:srgbClr val="5A702C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5A702C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5A702C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5A702C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5A702C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tabLst>
                <a:tab pos="808038" algn="l"/>
              </a:tabLst>
            </a:pPr>
            <a:endParaRPr dirty="0"/>
          </a:p>
        </p:txBody>
      </p:sp>
      <p:sp>
        <p:nvSpPr>
          <p:cNvPr id="11" name="文字版面配置區 3"/>
          <p:cNvSpPr txBox="1">
            <a:spLocks/>
          </p:cNvSpPr>
          <p:nvPr userDrawn="1"/>
        </p:nvSpPr>
        <p:spPr>
          <a:xfrm>
            <a:off x="1799313" y="0"/>
            <a:ext cx="5544939" cy="6926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3200" kern="1200">
                <a:solidFill>
                  <a:schemeClr val="tx2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kumimoji="1" sz="2800" kern="1200">
                <a:solidFill>
                  <a:srgbClr val="4F6228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kumimoji="1" sz="2400" kern="1200">
                <a:solidFill>
                  <a:srgbClr val="604A7B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rgbClr val="4A452A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華康粗圓體" pitchFamily="49" charset="-120"/>
                <a:ea typeface="華康粗圓體" pitchFamily="49" charset="-120"/>
                <a:cs typeface="華康粗圓體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zh-TW" altLang="en-US" dirty="0">
              <a:solidFill>
                <a:srgbClr val="1F497D"/>
              </a:solidFill>
            </a:endParaRP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460431" y="111125"/>
            <a:ext cx="648643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BA2297-C841-46D3-BC67-69071C9C687F}" type="slidenum">
              <a:rPr kumimoji="1" lang="zh-TW" altLang="en-US" sz="1600" smtClean="0">
                <a:solidFill>
                  <a:srgbClr val="262626"/>
                </a:solidFill>
                <a:ea typeface="華康粗圓體" pitchFamily="49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zh-TW" altLang="en-US" sz="1600">
              <a:solidFill>
                <a:srgbClr val="262626"/>
              </a:solidFill>
              <a:ea typeface="華康粗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781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lang="zh-TW" altLang="en-US" sz="2000" kern="1200">
          <a:solidFill>
            <a:srgbClr val="5A702C"/>
          </a:solidFill>
          <a:latin typeface="華康粗圓體" pitchFamily="49" charset="-120"/>
          <a:ea typeface="華康粗圓體" pitchFamily="49" charset="-120"/>
          <a:cs typeface="華康粗圓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000">
          <a:solidFill>
            <a:srgbClr val="5A702C"/>
          </a:solidFill>
          <a:latin typeface="華康粗圓體" pitchFamily="49" charset="-120"/>
          <a:ea typeface="華康粗圓體" pitchFamily="49" charset="-120"/>
          <a:cs typeface="華康粗圓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000">
          <a:solidFill>
            <a:srgbClr val="5A702C"/>
          </a:solidFill>
          <a:latin typeface="華康粗圓體" pitchFamily="49" charset="-120"/>
          <a:ea typeface="華康粗圓體" pitchFamily="49" charset="-120"/>
          <a:cs typeface="華康粗圓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000">
          <a:solidFill>
            <a:srgbClr val="5A702C"/>
          </a:solidFill>
          <a:latin typeface="華康粗圓體" pitchFamily="49" charset="-120"/>
          <a:ea typeface="華康粗圓體" pitchFamily="49" charset="-120"/>
          <a:cs typeface="華康粗圓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000">
          <a:solidFill>
            <a:srgbClr val="5A702C"/>
          </a:solidFill>
          <a:latin typeface="華康粗圓體" pitchFamily="49" charset="-120"/>
          <a:ea typeface="華康粗圓體" pitchFamily="49" charset="-120"/>
          <a:cs typeface="華康粗圓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3200" kern="1200">
          <a:solidFill>
            <a:schemeClr val="tx2"/>
          </a:solidFill>
          <a:latin typeface="華康粗圓體" pitchFamily="49" charset="-120"/>
          <a:ea typeface="華康粗圓體" pitchFamily="49" charset="-120"/>
          <a:cs typeface="華康粗圓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2800" kern="1200">
          <a:solidFill>
            <a:srgbClr val="4F6228"/>
          </a:solidFill>
          <a:latin typeface="華康粗圓體" pitchFamily="49" charset="-120"/>
          <a:ea typeface="華康粗圓體" pitchFamily="49" charset="-120"/>
          <a:cs typeface="華康粗圓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 kern="1200">
          <a:solidFill>
            <a:srgbClr val="604A7B"/>
          </a:solidFill>
          <a:latin typeface="華康粗圓體" pitchFamily="49" charset="-120"/>
          <a:ea typeface="華康粗圓體" pitchFamily="49" charset="-120"/>
          <a:cs typeface="華康粗圓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4A452A"/>
          </a:solidFill>
          <a:latin typeface="華康粗圓體" pitchFamily="49" charset="-120"/>
          <a:ea typeface="華康粗圓體" pitchFamily="49" charset="-120"/>
          <a:cs typeface="華康粗圓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華康粗圓體" pitchFamily="49" charset="-120"/>
          <a:ea typeface="華康粗圓體" pitchFamily="49" charset="-120"/>
          <a:cs typeface="華康粗圓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83413"/>
          </a:xfrm>
        </p:spPr>
        <p:txBody>
          <a:bodyPr>
            <a:noAutofit/>
          </a:bodyPr>
          <a:lstStyle/>
          <a:p>
            <a:r>
              <a:rPr lang="zh-TW" altLang="en-US" sz="5800" dirty="0" smtClean="0"/>
              <a:t>深澳岬角的地質與生態</a:t>
            </a:r>
            <a:endParaRPr lang="zh-TW" altLang="en-US" sz="5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069" y="2828050"/>
            <a:ext cx="4645717" cy="2275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4109" y="5555673"/>
            <a:ext cx="3172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生態獨立研究者 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梁珆碩 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678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278" y="1825625"/>
            <a:ext cx="8905444" cy="376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21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7403" y="856420"/>
            <a:ext cx="6851358" cy="5138517"/>
          </a:xfrm>
        </p:spPr>
      </p:pic>
    </p:spTree>
    <p:extLst>
      <p:ext uri="{BB962C8B-B14F-4D97-AF65-F5344CB8AC3E}">
        <p14:creationId xmlns:p14="http://schemas.microsoft.com/office/powerpoint/2010/main" val="24073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蕈狀岩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8" y="2346920"/>
            <a:ext cx="8902491" cy="43596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578" y="34652"/>
            <a:ext cx="4559652" cy="22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140" r="36949"/>
          <a:stretch/>
        </p:blipFill>
        <p:spPr>
          <a:xfrm>
            <a:off x="4759967" y="2172360"/>
            <a:ext cx="4085729" cy="427003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7673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內容版面配置區 1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48"/>
          <a:stretch/>
        </p:blipFill>
        <p:spPr>
          <a:xfrm>
            <a:off x="278657" y="2172360"/>
            <a:ext cx="4409625" cy="42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82" y="218818"/>
            <a:ext cx="4295967" cy="322197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94" y="218818"/>
            <a:ext cx="4304529" cy="322839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94" y="3520175"/>
            <a:ext cx="4304529" cy="322839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279" y="3520175"/>
            <a:ext cx="4286270" cy="32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32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2"/>
          <p:cNvSpPr>
            <a:spLocks noGrp="1"/>
          </p:cNvSpPr>
          <p:nvPr>
            <p:ph type="title"/>
          </p:nvPr>
        </p:nvSpPr>
        <p:spPr>
          <a:xfrm>
            <a:off x="456768" y="358598"/>
            <a:ext cx="2540138" cy="587582"/>
          </a:xfrm>
        </p:spPr>
        <p:txBody>
          <a:bodyPr/>
          <a:lstStyle/>
          <a:p>
            <a:pPr>
              <a:defRPr/>
            </a:pPr>
            <a:r>
              <a:rPr lang="zh-TW" altLang="en-US" sz="2829" dirty="0" smtClean="0">
                <a:latin typeface="+mj-ea"/>
              </a:rPr>
              <a:t>深澳岬植被</a:t>
            </a:r>
            <a:endParaRPr lang="zh-TW" altLang="en-US" sz="2829" dirty="0">
              <a:latin typeface="+mj-ea"/>
            </a:endParaRPr>
          </a:p>
        </p:txBody>
      </p:sp>
      <p:pic>
        <p:nvPicPr>
          <p:cNvPr id="39939" name="圖片 27" descr="E:\陳大哥\2017海岸保護區與實作區\田野工作紀事\深澳範圍-植被圖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26" y="985064"/>
            <a:ext cx="5494176" cy="352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293" y="1189566"/>
            <a:ext cx="2894704" cy="203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圖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5814" y="3225940"/>
            <a:ext cx="2883183" cy="216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圖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924" y="4542237"/>
            <a:ext cx="2726207" cy="204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圖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73" y="4542237"/>
            <a:ext cx="2727646" cy="204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44" name="直線單箭頭接點 33"/>
          <p:cNvCxnSpPr>
            <a:cxnSpLocks noChangeShapeType="1"/>
          </p:cNvCxnSpPr>
          <p:nvPr/>
        </p:nvCxnSpPr>
        <p:spPr bwMode="auto">
          <a:xfrm flipV="1">
            <a:off x="567660" y="2651319"/>
            <a:ext cx="609184" cy="2204871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直線單箭頭接點 33"/>
          <p:cNvCxnSpPr>
            <a:cxnSpLocks noChangeShapeType="1"/>
          </p:cNvCxnSpPr>
          <p:nvPr/>
        </p:nvCxnSpPr>
        <p:spPr bwMode="auto">
          <a:xfrm flipH="1" flipV="1">
            <a:off x="2186389" y="3225939"/>
            <a:ext cx="1499198" cy="1630251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6" name="直線單箭頭接點 33"/>
          <p:cNvCxnSpPr>
            <a:cxnSpLocks noChangeShapeType="1"/>
          </p:cNvCxnSpPr>
          <p:nvPr/>
        </p:nvCxnSpPr>
        <p:spPr bwMode="auto">
          <a:xfrm flipH="1" flipV="1">
            <a:off x="4546797" y="1800190"/>
            <a:ext cx="1467514" cy="47525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7" name="直線單箭頭接點 33"/>
          <p:cNvCxnSpPr>
            <a:cxnSpLocks noChangeShapeType="1"/>
          </p:cNvCxnSpPr>
          <p:nvPr/>
        </p:nvCxnSpPr>
        <p:spPr bwMode="auto">
          <a:xfrm flipH="1" flipV="1">
            <a:off x="4245806" y="2066618"/>
            <a:ext cx="2226474" cy="1497757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9" name="矩形 45"/>
          <p:cNvSpPr>
            <a:spLocks noChangeArrowheads="1"/>
          </p:cNvSpPr>
          <p:nvPr/>
        </p:nvSpPr>
        <p:spPr bwMode="auto">
          <a:xfrm>
            <a:off x="5935104" y="2851500"/>
            <a:ext cx="1862115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低草叢</a:t>
            </a:r>
          </a:p>
        </p:txBody>
      </p:sp>
      <p:sp>
        <p:nvSpPr>
          <p:cNvPr id="45070" name="矩形 2"/>
          <p:cNvSpPr>
            <a:spLocks noChangeArrowheads="1"/>
          </p:cNvSpPr>
          <p:nvPr/>
        </p:nvSpPr>
        <p:spPr bwMode="auto">
          <a:xfrm>
            <a:off x="5845813" y="5040530"/>
            <a:ext cx="1601525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zh-TW" sz="1696" b="1" dirty="0">
                <a:solidFill>
                  <a:srgbClr val="FFC000"/>
                </a:solidFill>
              </a:rPr>
              <a:t>風衝海岸林</a:t>
            </a:r>
          </a:p>
        </p:txBody>
      </p:sp>
      <p:sp>
        <p:nvSpPr>
          <p:cNvPr id="45071" name="矩形 3"/>
          <p:cNvSpPr>
            <a:spLocks noChangeArrowheads="1"/>
          </p:cNvSpPr>
          <p:nvPr/>
        </p:nvSpPr>
        <p:spPr bwMode="auto">
          <a:xfrm>
            <a:off x="3087924" y="6224334"/>
            <a:ext cx="1281735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zh-TW" sz="1696" b="1">
                <a:solidFill>
                  <a:srgbClr val="FFC000"/>
                </a:solidFill>
              </a:rPr>
              <a:t>風衝海岸林</a:t>
            </a:r>
          </a:p>
        </p:txBody>
      </p:sp>
      <p:sp>
        <p:nvSpPr>
          <p:cNvPr id="45072" name="矩形 45"/>
          <p:cNvSpPr>
            <a:spLocks noChangeArrowheads="1"/>
          </p:cNvSpPr>
          <p:nvPr/>
        </p:nvSpPr>
        <p:spPr bwMode="auto">
          <a:xfrm>
            <a:off x="322834" y="6251697"/>
            <a:ext cx="1863556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zh-TW" sz="1696" b="1">
                <a:solidFill>
                  <a:srgbClr val="FFC000"/>
                </a:solidFill>
              </a:rPr>
              <a:t>海岸低海灌叢</a:t>
            </a:r>
            <a:endParaRPr kumimoji="0" lang="zh-TW" altLang="en-US" sz="1696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標題 2"/>
          <p:cNvSpPr txBox="1">
            <a:spLocks/>
          </p:cNvSpPr>
          <p:nvPr/>
        </p:nvSpPr>
        <p:spPr>
          <a:xfrm>
            <a:off x="456768" y="358598"/>
            <a:ext cx="2540138" cy="587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defRPr/>
            </a:pPr>
            <a:r>
              <a:rPr lang="zh-TW" altLang="en-US" sz="2829" dirty="0" smtClean="0">
                <a:latin typeface="+mj-ea"/>
              </a:rPr>
              <a:t>港仔尾山遠眺</a:t>
            </a:r>
            <a:endParaRPr lang="zh-TW" altLang="en-US" sz="2829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254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749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4072"/>
            <a:ext cx="9144000" cy="686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3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" y="365126"/>
            <a:ext cx="9141926" cy="6096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6" name="直線單箭頭接點 5"/>
          <p:cNvCxnSpPr/>
          <p:nvPr/>
        </p:nvCxnSpPr>
        <p:spPr>
          <a:xfrm flipH="1">
            <a:off x="1449051" y="804472"/>
            <a:ext cx="414726" cy="5396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5398447" y="3461648"/>
            <a:ext cx="414726" cy="53964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>
            <a:off x="8307987" y="3812499"/>
            <a:ext cx="414726" cy="5396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844022" y="5523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野柳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45563" y="266367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八斗子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05810" y="309231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</a:rPr>
              <a:t>深澳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37843" y="342580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鼻頭角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>
            <a:off x="4645563" y="3092316"/>
            <a:ext cx="414726" cy="53964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4677713" y="505368"/>
            <a:ext cx="44662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多岬角與灣澳</a:t>
            </a:r>
            <a:endParaRPr lang="en-US" altLang="zh-TW" sz="3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岬角多為東北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西南走向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內容版面配置區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5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73" y="306562"/>
            <a:ext cx="3969460" cy="297709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4021" y="1071645"/>
            <a:ext cx="6120666" cy="45905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73" y="3440892"/>
            <a:ext cx="3981781" cy="29863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91562" y="6013961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毛茅珍珠菜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51673" y="291432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石板菜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6355" y="6013961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大返魂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806" y="1"/>
            <a:ext cx="4489194" cy="33668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9195" cy="33668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6805"/>
            <a:ext cx="9144000" cy="28911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08" y="3493748"/>
            <a:ext cx="2843626" cy="2745568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 flipH="1" flipV="1">
            <a:off x="3123761" y="4575332"/>
            <a:ext cx="903827" cy="6009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5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4859"/>
            <a:ext cx="9340822" cy="534728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矩形 6"/>
          <p:cNvSpPr>
            <a:spLocks noChangeArrowheads="1"/>
          </p:cNvSpPr>
          <p:nvPr/>
        </p:nvSpPr>
        <p:spPr bwMode="auto">
          <a:xfrm>
            <a:off x="4681933" y="5939223"/>
            <a:ext cx="7380775" cy="3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1452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網友</a:t>
            </a:r>
            <a:r>
              <a:rPr lang="en-US" altLang="zh-TW" sz="1452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:</a:t>
            </a:r>
            <a:r>
              <a:rPr lang="zh-TW" altLang="en-US" sz="1452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葉羽文提供</a:t>
            </a:r>
          </a:p>
        </p:txBody>
      </p:sp>
    </p:spTree>
    <p:extLst>
      <p:ext uri="{BB962C8B-B14F-4D97-AF65-F5344CB8AC3E}">
        <p14:creationId xmlns:p14="http://schemas.microsoft.com/office/powerpoint/2010/main" val="40117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" y="0"/>
            <a:ext cx="9199686" cy="61076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矩形 9"/>
          <p:cNvSpPr>
            <a:spLocks noChangeArrowheads="1"/>
          </p:cNvSpPr>
          <p:nvPr/>
        </p:nvSpPr>
        <p:spPr bwMode="auto">
          <a:xfrm>
            <a:off x="1306458" y="5507139"/>
            <a:ext cx="7380774" cy="12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362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深澳岬角</a:t>
            </a:r>
            <a:endParaRPr lang="en-US" altLang="zh-TW" sz="3629">
              <a:solidFill>
                <a:schemeClr val="bg1"/>
              </a:solidFill>
              <a:latin typeface="華康中圓體" pitchFamily="49" charset="-120"/>
              <a:ea typeface="華康中圓體" pitchFamily="49" charset="-120"/>
            </a:endParaRPr>
          </a:p>
          <a:p>
            <a:r>
              <a:rPr lang="zh-TW" altLang="en-US" sz="3629">
                <a:solidFill>
                  <a:schemeClr val="tx2"/>
                </a:solidFill>
                <a:latin typeface="華康中圓體" pitchFamily="49" charset="-120"/>
                <a:ea typeface="華康中圓體" pitchFamily="49" charset="-120"/>
              </a:rPr>
              <a:t>海底水晶宮</a:t>
            </a:r>
          </a:p>
        </p:txBody>
      </p:sp>
    </p:spTree>
    <p:extLst>
      <p:ext uri="{BB962C8B-B14F-4D97-AF65-F5344CB8AC3E}">
        <p14:creationId xmlns:p14="http://schemas.microsoft.com/office/powerpoint/2010/main" val="22489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386" y="3469222"/>
            <a:ext cx="4518369" cy="3388777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9223"/>
            <a:ext cx="4518369" cy="33887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386" y="12977"/>
            <a:ext cx="4518369" cy="33887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78"/>
            <a:ext cx="4518369" cy="33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093" y="488762"/>
            <a:ext cx="3277371" cy="4057456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/>
              <a:t>地質地景之外</a:t>
            </a:r>
            <a:endParaRPr lang="en-US" altLang="zh-TW" b="1" dirty="0" smtClean="0"/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993300"/>
                </a:solidFill>
              </a:rPr>
              <a:t>豐富的生態與遊憩功能</a:t>
            </a:r>
            <a:endParaRPr lang="zh-TW" altLang="en-US" b="1" dirty="0"/>
          </a:p>
        </p:txBody>
      </p:sp>
      <p:pic>
        <p:nvPicPr>
          <p:cNvPr id="8" name="圖片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470" y="429135"/>
            <a:ext cx="3416039" cy="311216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"/>
          <a:stretch>
            <a:fillRect/>
          </a:stretch>
        </p:blipFill>
        <p:spPr bwMode="auto">
          <a:xfrm>
            <a:off x="5730917" y="426255"/>
            <a:ext cx="3176974" cy="311504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470" y="3629151"/>
            <a:ext cx="2780932" cy="301567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156" y="3632031"/>
            <a:ext cx="2809735" cy="301279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45"/>
          <p:cNvSpPr>
            <a:spLocks noChangeArrowheads="1"/>
          </p:cNvSpPr>
          <p:nvPr/>
        </p:nvSpPr>
        <p:spPr bwMode="auto">
          <a:xfrm>
            <a:off x="6039109" y="6304952"/>
            <a:ext cx="1520800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水上活動</a:t>
            </a:r>
          </a:p>
        </p:txBody>
      </p:sp>
      <p:sp>
        <p:nvSpPr>
          <p:cNvPr id="13" name="矩形 21"/>
          <p:cNvSpPr>
            <a:spLocks noChangeArrowheads="1"/>
          </p:cNvSpPr>
          <p:nvPr/>
        </p:nvSpPr>
        <p:spPr bwMode="auto">
          <a:xfrm>
            <a:off x="7491022" y="6384884"/>
            <a:ext cx="1546722" cy="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1089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網友</a:t>
            </a:r>
            <a:r>
              <a:rPr lang="en-US" altLang="zh-TW" sz="1089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:</a:t>
            </a:r>
            <a:r>
              <a:rPr lang="zh-TW" altLang="en-US" sz="1089" dirty="0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空中攝影提供</a:t>
            </a:r>
          </a:p>
        </p:txBody>
      </p:sp>
      <p:sp>
        <p:nvSpPr>
          <p:cNvPr id="19" name="矩形 45"/>
          <p:cNvSpPr>
            <a:spLocks noChangeArrowheads="1"/>
          </p:cNvSpPr>
          <p:nvPr/>
        </p:nvSpPr>
        <p:spPr bwMode="auto">
          <a:xfrm>
            <a:off x="5752519" y="3187025"/>
            <a:ext cx="1520800" cy="35330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潛水活動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"/>
          <a:stretch/>
        </p:blipFill>
        <p:spPr>
          <a:xfrm>
            <a:off x="174093" y="2210602"/>
            <a:ext cx="3149610" cy="4434225"/>
          </a:xfrm>
          <a:prstGeom prst="rect">
            <a:avLst/>
          </a:prstGeom>
          <a:ln w="63500">
            <a:noFill/>
          </a:ln>
        </p:spPr>
      </p:pic>
      <p:sp>
        <p:nvSpPr>
          <p:cNvPr id="21" name="矩形 45"/>
          <p:cNvSpPr>
            <a:spLocks noChangeArrowheads="1"/>
          </p:cNvSpPr>
          <p:nvPr/>
        </p:nvSpPr>
        <p:spPr bwMode="auto">
          <a:xfrm>
            <a:off x="174093" y="6268058"/>
            <a:ext cx="1188125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環境教育</a:t>
            </a:r>
          </a:p>
        </p:txBody>
      </p:sp>
    </p:spTree>
    <p:extLst>
      <p:ext uri="{BB962C8B-B14F-4D97-AF65-F5344CB8AC3E}">
        <p14:creationId xmlns:p14="http://schemas.microsoft.com/office/powerpoint/2010/main" val="3083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圖片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495" y="72883"/>
            <a:ext cx="3526930" cy="25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圖片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302" y="4645363"/>
            <a:ext cx="3011357" cy="202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圖片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7"/>
          <a:stretch>
            <a:fillRect/>
          </a:stretch>
        </p:blipFill>
        <p:spPr bwMode="auto">
          <a:xfrm>
            <a:off x="4813273" y="4645363"/>
            <a:ext cx="2595152" cy="202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矩形 45"/>
          <p:cNvSpPr>
            <a:spLocks noChangeArrowheads="1"/>
          </p:cNvSpPr>
          <p:nvPr/>
        </p:nvSpPr>
        <p:spPr bwMode="auto">
          <a:xfrm>
            <a:off x="4784469" y="6326020"/>
            <a:ext cx="825207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磯釣</a:t>
            </a:r>
          </a:p>
        </p:txBody>
      </p:sp>
      <p:sp>
        <p:nvSpPr>
          <p:cNvPr id="38921" name="矩形 50"/>
          <p:cNvSpPr>
            <a:spLocks noChangeArrowheads="1"/>
          </p:cNvSpPr>
          <p:nvPr/>
        </p:nvSpPr>
        <p:spPr bwMode="auto">
          <a:xfrm>
            <a:off x="484178" y="4325649"/>
            <a:ext cx="7382215" cy="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108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網友</a:t>
            </a:r>
            <a:r>
              <a:rPr lang="en-US" altLang="zh-TW" sz="108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:Elisa</a:t>
            </a:r>
            <a:r>
              <a:rPr lang="zh-TW" altLang="en-US" sz="1089">
                <a:solidFill>
                  <a:schemeClr val="bg1"/>
                </a:solidFill>
                <a:latin typeface="華康中圓體" pitchFamily="49" charset="-120"/>
                <a:ea typeface="華康中圓體" pitchFamily="49" charset="-120"/>
              </a:rPr>
              <a:t>提供</a:t>
            </a:r>
          </a:p>
        </p:txBody>
      </p:sp>
      <p:sp>
        <p:nvSpPr>
          <p:cNvPr id="21" name="矩形 20"/>
          <p:cNvSpPr/>
          <p:nvPr/>
        </p:nvSpPr>
        <p:spPr>
          <a:xfrm>
            <a:off x="5284202" y="4233479"/>
            <a:ext cx="2294160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696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石花菜</a:t>
            </a:r>
          </a:p>
        </p:txBody>
      </p:sp>
      <p:pic>
        <p:nvPicPr>
          <p:cNvPr id="38925" name="圖片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302" y="2751564"/>
            <a:ext cx="2717566" cy="176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45"/>
          <p:cNvSpPr>
            <a:spLocks noChangeArrowheads="1"/>
          </p:cNvSpPr>
          <p:nvPr/>
        </p:nvSpPr>
        <p:spPr bwMode="auto">
          <a:xfrm>
            <a:off x="3442248" y="4191715"/>
            <a:ext cx="1290375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石花菜摘採</a:t>
            </a:r>
          </a:p>
        </p:txBody>
      </p:sp>
      <p:pic>
        <p:nvPicPr>
          <p:cNvPr id="38927" name="圖片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624" y="2751564"/>
            <a:ext cx="2675801" cy="176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圖片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301" y="72883"/>
            <a:ext cx="1901000" cy="25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45"/>
          <p:cNvSpPr>
            <a:spLocks noChangeArrowheads="1"/>
          </p:cNvSpPr>
          <p:nvPr/>
        </p:nvSpPr>
        <p:spPr bwMode="auto">
          <a:xfrm>
            <a:off x="2089947" y="2271993"/>
            <a:ext cx="3002715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小卷</a:t>
            </a:r>
          </a:p>
        </p:txBody>
      </p:sp>
      <p:sp>
        <p:nvSpPr>
          <p:cNvPr id="31" name="矩形 45"/>
          <p:cNvSpPr>
            <a:spLocks noChangeArrowheads="1"/>
          </p:cNvSpPr>
          <p:nvPr/>
        </p:nvSpPr>
        <p:spPr bwMode="auto">
          <a:xfrm>
            <a:off x="3904537" y="2271993"/>
            <a:ext cx="3002715" cy="3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kumimoji="1" sz="28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kumimoji="1" sz="2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kumimoji="0" lang="zh-TW" altLang="en-US" sz="1696" b="1" dirty="0">
                <a:solidFill>
                  <a:srgbClr val="FFC000"/>
                </a:solidFill>
              </a:rPr>
              <a:t>觀光海釣船</a:t>
            </a:r>
          </a:p>
        </p:txBody>
      </p:sp>
    </p:spTree>
    <p:extLst>
      <p:ext uri="{BB962C8B-B14F-4D97-AF65-F5344CB8AC3E}">
        <p14:creationId xmlns:p14="http://schemas.microsoft.com/office/powerpoint/2010/main" val="33612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2"/>
          <a:stretch/>
        </p:blipFill>
        <p:spPr>
          <a:xfrm>
            <a:off x="23297" y="1806402"/>
            <a:ext cx="6338630" cy="40331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77500" cy="13255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深澳岬角可能變成防坡堤</a:t>
            </a:r>
            <a:r>
              <a:rPr lang="en-US" altLang="zh-TW" dirty="0" smtClean="0"/>
              <a:t>, </a:t>
            </a:r>
            <a:br>
              <a:rPr lang="en-US" altLang="zh-TW" dirty="0" smtClean="0"/>
            </a:br>
            <a:r>
              <a:rPr lang="zh-TW" altLang="en-US" dirty="0" smtClean="0"/>
              <a:t>電廠冷卻水放流口就在深澳岬東側</a:t>
            </a:r>
            <a:endParaRPr lang="zh-TW" altLang="en-US" dirty="0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84" y="5923252"/>
            <a:ext cx="5280263" cy="35611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7388" y="6275378"/>
            <a:ext cx="3595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 smtClean="0"/>
              <a:t>深澳電廠更新擴建計畫變更案環差分析報告</a:t>
            </a:r>
            <a:endParaRPr lang="zh-TW" altLang="en-US" sz="1400" b="1" dirty="0"/>
          </a:p>
        </p:txBody>
      </p:sp>
      <p:sp>
        <p:nvSpPr>
          <p:cNvPr id="7" name="矩形 6"/>
          <p:cNvSpPr/>
          <p:nvPr/>
        </p:nvSpPr>
        <p:spPr>
          <a:xfrm>
            <a:off x="2248144" y="2690345"/>
            <a:ext cx="2055768" cy="15116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893" y="1802141"/>
            <a:ext cx="4023832" cy="40331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839909" y="2197908"/>
            <a:ext cx="1923531" cy="2004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3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矩形 5"/>
          <p:cNvSpPr/>
          <p:nvPr/>
        </p:nvSpPr>
        <p:spPr>
          <a:xfrm>
            <a:off x="218469" y="4007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深澳卸煤港防坡堤合成圖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01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深澳灣的重要性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豐富的海藻床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提供魚苗成長、覓食的場所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近海魚類避難所</a:t>
            </a:r>
            <a:endParaRPr lang="zh-TW" altLang="en-US" dirty="0"/>
          </a:p>
        </p:txBody>
      </p:sp>
      <p:pic>
        <p:nvPicPr>
          <p:cNvPr id="4" name="圖片 4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4874" y="4719995"/>
            <a:ext cx="3087282" cy="20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874" y="2337065"/>
            <a:ext cx="3087282" cy="23154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4874" y="47569"/>
            <a:ext cx="3087282" cy="222202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492" y="4402514"/>
            <a:ext cx="3298181" cy="232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85062" y="433315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深澳灣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24" y="165385"/>
            <a:ext cx="4860542" cy="487174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2330743" y="278432"/>
            <a:ext cx="2590459" cy="24208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703108" y="3060747"/>
            <a:ext cx="1929225" cy="186538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/>
          <p:nvPr/>
        </p:nvCxnSpPr>
        <p:spPr>
          <a:xfrm flipH="1" flipV="1">
            <a:off x="5095974" y="3366895"/>
            <a:ext cx="539126" cy="44927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5369" y="451382"/>
            <a:ext cx="8140076" cy="4351338"/>
          </a:xfrm>
        </p:spPr>
        <p:txBody>
          <a:bodyPr/>
          <a:lstStyle/>
          <a:p>
            <a:r>
              <a:rPr lang="zh-TW" altLang="zh-TW" b="1" dirty="0" smtClean="0"/>
              <a:t>疑慮、</a:t>
            </a:r>
            <a:r>
              <a:rPr lang="zh-TW" altLang="zh-TW" b="1" dirty="0"/>
              <a:t>防波堤影響自然景觀及水下生態、居民</a:t>
            </a:r>
            <a:r>
              <a:rPr lang="zh-TW" altLang="zh-TW" b="1" dirty="0" smtClean="0"/>
              <a:t>權益</a:t>
            </a:r>
            <a:endParaRPr lang="en-US" altLang="zh-TW" b="1" dirty="0" smtClean="0"/>
          </a:p>
          <a:p>
            <a:pPr lvl="1"/>
            <a:r>
              <a:rPr lang="zh-TW" altLang="en-US" b="1" dirty="0" smtClean="0"/>
              <a:t>海藻床破壞消失</a:t>
            </a:r>
            <a:endParaRPr lang="en-US" altLang="zh-TW" b="1" dirty="0" smtClean="0"/>
          </a:p>
          <a:p>
            <a:pPr lvl="1"/>
            <a:r>
              <a:rPr lang="zh-TW" altLang="en-US" b="1" dirty="0"/>
              <a:t>石花菜等經濟性</a:t>
            </a:r>
            <a:r>
              <a:rPr lang="zh-TW" altLang="en-US" b="1" dirty="0" smtClean="0"/>
              <a:t>藻類生育地消失</a:t>
            </a:r>
            <a:endParaRPr lang="en-US" altLang="zh-TW" b="1" dirty="0" smtClean="0"/>
          </a:p>
          <a:p>
            <a:pPr lvl="1"/>
            <a:r>
              <a:rPr lang="zh-TW" altLang="en-US" b="1" dirty="0" smtClean="0"/>
              <a:t>影響灣澳水下生態系</a:t>
            </a:r>
            <a:endParaRPr lang="en-US" altLang="zh-TW" b="1" dirty="0" smtClean="0"/>
          </a:p>
          <a:p>
            <a:pPr lvl="1"/>
            <a:r>
              <a:rPr lang="zh-TW" altLang="en-US" b="1" dirty="0" smtClean="0"/>
              <a:t>魚苗覓食成長棲地消失、魚群避難場所破壞</a:t>
            </a:r>
            <a:endParaRPr lang="en-US" altLang="zh-TW" b="1" dirty="0" smtClean="0"/>
          </a:p>
          <a:p>
            <a:pPr lvl="1"/>
            <a:endParaRPr lang="zh-TW" altLang="zh-TW" dirty="0"/>
          </a:p>
          <a:p>
            <a:r>
              <a:rPr lang="zh-TW" altLang="zh-TW" b="1" dirty="0" smtClean="0"/>
              <a:t>疑慮、</a:t>
            </a:r>
            <a:r>
              <a:rPr lang="zh-TW" altLang="zh-TW" b="1" dirty="0"/>
              <a:t>冷卻水放流口位置影響水下</a:t>
            </a:r>
            <a:r>
              <a:rPr lang="zh-TW" altLang="zh-TW" b="1" dirty="0" smtClean="0"/>
              <a:t>生態</a:t>
            </a:r>
            <a:endParaRPr lang="en-US" altLang="zh-TW" b="1" dirty="0" smtClean="0"/>
          </a:p>
          <a:p>
            <a:pPr lvl="1"/>
            <a:endParaRPr lang="zh-TW" altLang="zh-TW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2"/>
          <a:stretch/>
        </p:blipFill>
        <p:spPr>
          <a:xfrm>
            <a:off x="2160780" y="3487860"/>
            <a:ext cx="4684556" cy="2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84894" y="-189856"/>
            <a:ext cx="1718134" cy="1325563"/>
          </a:xfrm>
        </p:spPr>
        <p:txBody>
          <a:bodyPr/>
          <a:lstStyle/>
          <a:p>
            <a:r>
              <a:rPr lang="zh-TW" altLang="en-US" dirty="0" smtClean="0"/>
              <a:t>單面山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94" y="810297"/>
            <a:ext cx="4211536" cy="2836206"/>
          </a:xfrm>
          <a:ln w="28575">
            <a:solidFill>
              <a:srgbClr val="FF0000"/>
            </a:solidFill>
          </a:ln>
        </p:spPr>
      </p:pic>
      <p:pic>
        <p:nvPicPr>
          <p:cNvPr id="5" name="圖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034689"/>
            <a:ext cx="9144000" cy="282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25706" cy="364420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8831" y="5186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深澳岬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8830" y="384772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深澳岬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952678" y="8561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野柳</a:t>
            </a:r>
            <a:r>
              <a:rPr lang="zh-TW" altLang="en-US" dirty="0" smtClean="0"/>
              <a:t>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87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831006" y="116706"/>
            <a:ext cx="27474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海崖地形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19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501" y="0"/>
            <a:ext cx="9309501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2212" y="81707"/>
            <a:ext cx="6864508" cy="4057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 smtClean="0">
                <a:solidFill>
                  <a:schemeClr val="bg1"/>
                </a:solidFill>
              </a:rPr>
              <a:t>台灣本島唯一的象鼻岩就在</a:t>
            </a:r>
            <a:r>
              <a:rPr lang="zh-TW" altLang="en-US" sz="4500" b="1" dirty="0" smtClean="0">
                <a:solidFill>
                  <a:srgbClr val="FFFF00"/>
                </a:solidFill>
              </a:rPr>
              <a:t>深澳</a:t>
            </a:r>
            <a:endParaRPr lang="zh-TW" altLang="en-US" sz="4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5752" y="35006"/>
            <a:ext cx="5750678" cy="1841364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海蝕拱，又稱象鼻岩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世界各地的象鼻岩常是保護區，也是觀光勝地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049" y="1994460"/>
            <a:ext cx="5935382" cy="486354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" y="35006"/>
            <a:ext cx="3067071" cy="23003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矩形 6"/>
          <p:cNvSpPr/>
          <p:nvPr/>
        </p:nvSpPr>
        <p:spPr>
          <a:xfrm>
            <a:off x="1784930" y="196597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沖繩萬座毛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87" y="2346720"/>
            <a:ext cx="3067071" cy="22557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1700696" y="4233111"/>
            <a:ext cx="1446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法國 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Étretat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87" y="4608752"/>
            <a:ext cx="3060332" cy="224924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1085105" y="6521389"/>
            <a:ext cx="2084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英國 </a:t>
            </a:r>
            <a:r>
              <a:rPr lang="en-US" altLang="zh-TW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Durdle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Door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26058" y="2113641"/>
            <a:ext cx="309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這是哪裡的象鼻岩呢</a:t>
            </a:r>
            <a:r>
              <a:rPr lang="en-US" altLang="zh-TW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92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8" b="4554"/>
          <a:stretch/>
        </p:blipFill>
        <p:spPr>
          <a:xfrm>
            <a:off x="0" y="68712"/>
            <a:ext cx="6469512" cy="3379614"/>
          </a:xfrm>
          <a:ln w="28575">
            <a:solidFill>
              <a:srgbClr val="FF0000"/>
            </a:solidFill>
          </a:ln>
        </p:spPr>
      </p:pic>
      <p:pic>
        <p:nvPicPr>
          <p:cNvPr id="5" name="圖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68303"/>
            <a:ext cx="9107001" cy="308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350" y="68712"/>
            <a:ext cx="2243344" cy="26269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矩形 6"/>
          <p:cNvSpPr/>
          <p:nvPr/>
        </p:nvSpPr>
        <p:spPr>
          <a:xfrm>
            <a:off x="3929806" y="6581001"/>
            <a:ext cx="53516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/>
              <a:t>http://www.bbc.co.uk/bitesize/higher/geography/physical/lithosphere/revision/2/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51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/>
      </a:spPr>
      <a:bodyPr wrap="none" lIns="36000" tIns="36000" rIns="36000" bIns="36000" rtlCol="0" anchor="ctr">
        <a:spAutoFit/>
      </a:bodyPr>
      <a:lstStyle>
        <a:defPPr eaLnBrk="1" hangingPunct="1">
          <a:defRPr kumimoji="0" sz="2000" dirty="0">
            <a:solidFill>
              <a:schemeClr val="tx1"/>
            </a:solidFill>
            <a:latin typeface="Times New Roman" pitchFamily="18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</TotalTime>
  <Words>1008</Words>
  <Application>Microsoft Office PowerPoint</Application>
  <PresentationFormat>如螢幕大小 (4:3)</PresentationFormat>
  <Paragraphs>130</Paragraphs>
  <Slides>30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30</vt:i4>
      </vt:variant>
    </vt:vector>
  </HeadingPairs>
  <TitlesOfParts>
    <vt:vector size="39" baseType="lpstr">
      <vt:lpstr>華康中圓體</vt:lpstr>
      <vt:lpstr>華康粗圓體</vt:lpstr>
      <vt:lpstr>微軟正黑體</vt:lpstr>
      <vt:lpstr>新細明體</vt:lpstr>
      <vt:lpstr>Arial</vt:lpstr>
      <vt:lpstr>Calibri</vt:lpstr>
      <vt:lpstr>Wingdings</vt:lpstr>
      <vt:lpstr>Office 佈景主題</vt:lpstr>
      <vt:lpstr>1_Office 佈景主題</vt:lpstr>
      <vt:lpstr>深澳岬角的地質與生態</vt:lpstr>
      <vt:lpstr>PowerPoint 簡報</vt:lpstr>
      <vt:lpstr>PowerPoint 簡報</vt:lpstr>
      <vt:lpstr>單面山</vt:lpstr>
      <vt:lpstr>PowerPoint 簡報</vt:lpstr>
      <vt:lpstr>PowerPoint 簡報</vt:lpstr>
      <vt:lpstr>PowerPoint 簡報</vt:lpstr>
      <vt:lpstr>海蝕拱，又稱象鼻岩  世界各地的象鼻岩常是保護區，也是觀光勝地</vt:lpstr>
      <vt:lpstr>PowerPoint 簡報</vt:lpstr>
      <vt:lpstr>PowerPoint 簡報</vt:lpstr>
      <vt:lpstr>PowerPoint 簡報</vt:lpstr>
      <vt:lpstr>蕈狀岩</vt:lpstr>
      <vt:lpstr>PowerPoint 簡報</vt:lpstr>
      <vt:lpstr>PowerPoint 簡報</vt:lpstr>
      <vt:lpstr>PowerPoint 簡報</vt:lpstr>
      <vt:lpstr>深澳岬植被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深澳岬角可能變成防坡堤,  電廠冷卻水放流口就在深澳岬東側</vt:lpstr>
      <vt:lpstr>PowerPoint 簡報</vt:lpstr>
      <vt:lpstr>深澳灣的重要性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Jayron</dc:creator>
  <cp:lastModifiedBy>Catta Chou</cp:lastModifiedBy>
  <cp:revision>28</cp:revision>
  <dcterms:created xsi:type="dcterms:W3CDTF">2017-09-15T17:34:24Z</dcterms:created>
  <dcterms:modified xsi:type="dcterms:W3CDTF">2018-03-12T07:42:18Z</dcterms:modified>
</cp:coreProperties>
</file>